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8B6E61-E9FB-4125-BCE0-387D74CE61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3694FF-355C-4ED6-B49A-8D1E157D06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4.xml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13.xml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 Deficiencies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Caitlin Shewbrooks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Carbs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Decreased energy</a:t>
            </a:r>
          </a:p>
          <a:p>
            <a:pPr lvl="1"/>
            <a:r>
              <a:rPr lang="en-US" dirty="0" smtClean="0"/>
              <a:t>Problems with muscle function</a:t>
            </a:r>
          </a:p>
          <a:p>
            <a:r>
              <a:rPr lang="en-US" dirty="0" smtClean="0"/>
              <a:t>Digestive difficulty</a:t>
            </a:r>
          </a:p>
          <a:p>
            <a:r>
              <a:rPr lang="en-US" dirty="0" smtClean="0"/>
              <a:t>Kidney stones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When in need of healthy carbs:</a:t>
            </a:r>
          </a:p>
          <a:p>
            <a:pPr lvl="1"/>
            <a:r>
              <a:rPr lang="en-US" dirty="0" smtClean="0"/>
              <a:t>Whole wheat grains, beans, and fruits</a:t>
            </a:r>
            <a:endParaRPr lang="en-US" dirty="0"/>
          </a:p>
        </p:txBody>
      </p:sp>
      <p:pic>
        <p:nvPicPr>
          <p:cNvPr id="9218" name="Picture 2" descr="http://photos2.demandstudios.com/DM-Resize/photos.demandstudios.com/getty/article/83/180/92835602_XS.jpg?h=10000&amp;w=4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124200" cy="216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arrylpace.com/wp-content/uploads/2009/10/iStock_000005523037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87209"/>
            <a:ext cx="2695575" cy="403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hewbrooks.C543\AppData\Local\Microsoft\Windows\Temporary Internet Files\Content.IE5\MPA1HRU5\MP900430470[1]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46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Folate</a:t>
            </a:r>
            <a:r>
              <a:rPr lang="en-US" dirty="0" smtClean="0"/>
              <a:t>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 smtClean="0"/>
              <a:t>Folic deficiency anemia</a:t>
            </a:r>
          </a:p>
          <a:p>
            <a:r>
              <a:rPr lang="en-US" dirty="0" smtClean="0"/>
              <a:t>Loss of appetite</a:t>
            </a:r>
          </a:p>
          <a:p>
            <a:pPr lvl="1"/>
            <a:r>
              <a:rPr lang="en-US" dirty="0" smtClean="0"/>
              <a:t>Weight loss</a:t>
            </a:r>
          </a:p>
          <a:p>
            <a:r>
              <a:rPr lang="en-US" dirty="0" smtClean="0"/>
              <a:t>Weakness, sore tongue, headaches</a:t>
            </a:r>
          </a:p>
          <a:p>
            <a:r>
              <a:rPr lang="en-US" dirty="0" smtClean="0"/>
              <a:t>Possible depression</a:t>
            </a:r>
          </a:p>
          <a:p>
            <a:r>
              <a:rPr lang="en-US" dirty="0" smtClean="0"/>
              <a:t>Occurs when </a:t>
            </a:r>
            <a:r>
              <a:rPr lang="en-US" dirty="0" err="1" smtClean="0"/>
              <a:t>folate</a:t>
            </a:r>
            <a:r>
              <a:rPr lang="en-US" dirty="0" smtClean="0"/>
              <a:t> intake is inadequate</a:t>
            </a:r>
          </a:p>
          <a:p>
            <a:r>
              <a:rPr lang="en-US" dirty="0" smtClean="0"/>
              <a:t>Tanning beds/UV Light can cause deficiency</a:t>
            </a:r>
          </a:p>
        </p:txBody>
      </p:sp>
      <p:pic>
        <p:nvPicPr>
          <p:cNvPr id="1026" name="Picture 2" descr="http://ts4.mm.bing.net/th?id=H.4897595293894775&amp;pid=1.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 bwMode="auto">
          <a:xfrm>
            <a:off x="4648200" y="1905000"/>
            <a:ext cx="39243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0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Individuals who do not get enough vitamins and nutrients are at risk</a:t>
            </a:r>
          </a:p>
          <a:p>
            <a:pPr lvl="1"/>
            <a:r>
              <a:rPr lang="en-US" dirty="0"/>
              <a:t>Caused by poor </a:t>
            </a:r>
            <a:r>
              <a:rPr lang="en-US" dirty="0" smtClean="0"/>
              <a:t>diet</a:t>
            </a:r>
          </a:p>
          <a:p>
            <a:r>
              <a:rPr lang="en-US" dirty="0" smtClean="0"/>
              <a:t>Cancer is a possibility</a:t>
            </a:r>
          </a:p>
          <a:p>
            <a:r>
              <a:rPr lang="en-US" dirty="0" smtClean="0"/>
              <a:t>Frequent or prolonged infection</a:t>
            </a:r>
          </a:p>
          <a:p>
            <a:pPr lvl="1"/>
            <a:r>
              <a:rPr lang="en-US" dirty="0" smtClean="0"/>
              <a:t>Immune system does not work the same/has trouble fighting infection</a:t>
            </a:r>
          </a:p>
          <a:p>
            <a:r>
              <a:rPr lang="en-US" dirty="0" smtClean="0"/>
              <a:t>Tiredness or weakness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trialx.com/curetalk/wp-content/blogs.dir/7/files/2011/05/diseases/Primary_Immune_Deficiency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05200" cy="4755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62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 is…</a:t>
            </a:r>
            <a:endParaRPr lang="en-US" dirty="0"/>
          </a:p>
        </p:txBody>
      </p:sp>
      <p:pic>
        <p:nvPicPr>
          <p:cNvPr id="3074" name="Picture 2" descr="http://www.murfsurg.com/images/eating_heal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05000"/>
            <a:ext cx="853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7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28600"/>
            <a:ext cx="3356610" cy="160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Click </a:t>
            </a:r>
            <a:r>
              <a:rPr lang="en-US" sz="2000" dirty="0" smtClean="0"/>
              <a:t>arrows </a:t>
            </a:r>
            <a:r>
              <a:rPr lang="en-US" sz="2000" dirty="0" smtClean="0"/>
              <a:t>to discover what deficiencies alter </a:t>
            </a:r>
            <a:r>
              <a:rPr lang="en-US" sz="2000" dirty="0" smtClean="0"/>
              <a:t>that body part!</a:t>
            </a:r>
            <a:endParaRPr lang="en-US" sz="2000" dirty="0"/>
          </a:p>
        </p:txBody>
      </p:sp>
      <p:pic>
        <p:nvPicPr>
          <p:cNvPr id="8200" name="Picture 8" descr="http://pictureofhumanbody.com/images/Photography-Human-Bod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4" b="99206" l="10000" r="90000">
                        <a14:foregroundMark x1="76167" y1="59722" x2="76167" y2="59722"/>
                        <a14:foregroundMark x1="74833" y1="61012" x2="74833" y2="61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46" y="141513"/>
            <a:ext cx="3873311" cy="65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Shewbrooks.C543\AppData\Local\Microsoft\Windows\Temporary Internet Files\Content.IE5\MPA1HRU5\MP900430470[1]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84" y="5410200"/>
            <a:ext cx="1441704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hlinkClick r:id="rId7" action="ppaction://hlinksldjump"/>
          </p:cNvPr>
          <p:cNvCxnSpPr/>
          <p:nvPr/>
        </p:nvCxnSpPr>
        <p:spPr>
          <a:xfrm flipH="1">
            <a:off x="5181600" y="10668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hlinkClick r:id="rId8" action="ppaction://hlinksldjump"/>
          </p:cNvPr>
          <p:cNvCxnSpPr/>
          <p:nvPr/>
        </p:nvCxnSpPr>
        <p:spPr>
          <a:xfrm flipH="1">
            <a:off x="5083048" y="1295400"/>
            <a:ext cx="26893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hlinkClick r:id="rId9" action="ppaction://hlinksldjump"/>
          </p:cNvPr>
          <p:cNvCxnSpPr/>
          <p:nvPr/>
        </p:nvCxnSpPr>
        <p:spPr>
          <a:xfrm flipV="1">
            <a:off x="1905000" y="49530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hlinkClick r:id="rId10" action="ppaction://hlinksldjump"/>
          </p:cNvPr>
          <p:cNvCxnSpPr/>
          <p:nvPr/>
        </p:nvCxnSpPr>
        <p:spPr>
          <a:xfrm flipH="1">
            <a:off x="5715000" y="47244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hlinkClick r:id="rId11" action="ppaction://hlinksldjump"/>
          </p:cNvPr>
          <p:cNvCxnSpPr/>
          <p:nvPr/>
        </p:nvCxnSpPr>
        <p:spPr>
          <a:xfrm flipV="1">
            <a:off x="2362200" y="2895600"/>
            <a:ext cx="236982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hlinkClick r:id="rId12" action="ppaction://hlinksldjump"/>
          </p:cNvPr>
          <p:cNvCxnSpPr/>
          <p:nvPr/>
        </p:nvCxnSpPr>
        <p:spPr>
          <a:xfrm flipV="1">
            <a:off x="2343150" y="2057400"/>
            <a:ext cx="236982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hlinkClick r:id="rId13" action="ppaction://hlinksldjump"/>
          </p:cNvPr>
          <p:cNvCxnSpPr/>
          <p:nvPr/>
        </p:nvCxnSpPr>
        <p:spPr>
          <a:xfrm flipH="1" flipV="1">
            <a:off x="5322824" y="2514600"/>
            <a:ext cx="220980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hlinkClick r:id="rId14" action="ppaction://hlinksldjump"/>
          </p:cNvPr>
          <p:cNvCxnSpPr/>
          <p:nvPr/>
        </p:nvCxnSpPr>
        <p:spPr>
          <a:xfrm flipV="1">
            <a:off x="1672590" y="1229360"/>
            <a:ext cx="236982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hlinkClick r:id="rId14" action="ppaction://hlinksldjump"/>
          </p:cNvPr>
          <p:cNvCxnSpPr/>
          <p:nvPr/>
        </p:nvCxnSpPr>
        <p:spPr>
          <a:xfrm flipH="1" flipV="1">
            <a:off x="5819648" y="3200400"/>
            <a:ext cx="220980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720" y="5530887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apple at the bottom right of the slide to return here, and this specific apple when you’re finished!</a:t>
            </a:r>
            <a:endParaRPr lang="en-US" dirty="0"/>
          </a:p>
        </p:txBody>
      </p:sp>
      <p:cxnSp>
        <p:nvCxnSpPr>
          <p:cNvPr id="19" name="Straight Arrow Connector 18">
            <a:hlinkClick r:id="rId15" action="ppaction://hlinksldjump"/>
          </p:cNvPr>
          <p:cNvCxnSpPr/>
          <p:nvPr/>
        </p:nvCxnSpPr>
        <p:spPr>
          <a:xfrm flipV="1">
            <a:off x="1905000" y="3048000"/>
            <a:ext cx="297942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0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Scurvy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Lack of Vitamin C</a:t>
            </a:r>
          </a:p>
          <a:p>
            <a:pPr lvl="1"/>
            <a:r>
              <a:rPr lang="en-US" dirty="0" smtClean="0"/>
              <a:t>Obtained from fruits and vegetables</a:t>
            </a:r>
          </a:p>
          <a:p>
            <a:r>
              <a:rPr lang="en-US" dirty="0" smtClean="0"/>
              <a:t>Symptoms: appetite loss, poor weight gain, diarrhea, fever, and many more</a:t>
            </a:r>
          </a:p>
          <a:p>
            <a:r>
              <a:rPr lang="en-US" dirty="0" smtClean="0"/>
              <a:t>Sometimes results in ulceration of the gums and loss of teeth</a:t>
            </a:r>
          </a:p>
        </p:txBody>
      </p:sp>
      <p:pic>
        <p:nvPicPr>
          <p:cNvPr id="1026" name="Picture 2" descr="http://www.bigdeadplace.com/images/scurvydrawingORIG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32435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2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Vitamin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Increased susceptibility to cancer</a:t>
            </a:r>
          </a:p>
          <a:p>
            <a:r>
              <a:rPr lang="en-US" dirty="0" smtClean="0"/>
              <a:t>Acne</a:t>
            </a:r>
            <a:endParaRPr lang="en-US" dirty="0"/>
          </a:p>
          <a:p>
            <a:r>
              <a:rPr lang="en-US" dirty="0" smtClean="0"/>
              <a:t>N</a:t>
            </a:r>
            <a:r>
              <a:rPr lang="en-US" dirty="0" smtClean="0"/>
              <a:t>ight </a:t>
            </a:r>
            <a:r>
              <a:rPr lang="en-US" dirty="0" smtClean="0"/>
              <a:t>blindness and other eye problems</a:t>
            </a:r>
          </a:p>
          <a:p>
            <a:r>
              <a:rPr lang="en-US" dirty="0" smtClean="0"/>
              <a:t>Skin may become rough and scaly</a:t>
            </a:r>
          </a:p>
          <a:p>
            <a:r>
              <a:rPr lang="en-US" dirty="0" smtClean="0"/>
              <a:t>Makes it difficult for children to fight off infection</a:t>
            </a:r>
          </a:p>
          <a:p>
            <a:r>
              <a:rPr lang="en-US" dirty="0" smtClean="0"/>
              <a:t>If in need of Vitamin A:</a:t>
            </a:r>
          </a:p>
          <a:p>
            <a:pPr lvl="1"/>
            <a:r>
              <a:rPr lang="en-US" dirty="0" smtClean="0"/>
              <a:t>Eat eggs, liver, meat, and milk</a:t>
            </a:r>
          </a:p>
          <a:p>
            <a:endParaRPr lang="en-US" dirty="0"/>
          </a:p>
        </p:txBody>
      </p:sp>
      <p:pic>
        <p:nvPicPr>
          <p:cNvPr id="7170" name="Picture 2" descr="http://www.kellysstuff.com/wp-content/uploads/2013/03/vitamin-a-carrots-2013-03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599"/>
            <a:ext cx="4057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hewbrooks.C543\AppData\Local\Microsoft\Windows\Temporary Internet Files\Content.IE5\MPA1HRU5\MP900430470[1]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88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Disease that weakens bones over time</a:t>
            </a:r>
          </a:p>
          <a:p>
            <a:r>
              <a:rPr lang="en-US" dirty="0" smtClean="0"/>
              <a:t>Key risk factors: lack of calcium and vitamin D, lack of exercise, and family history</a:t>
            </a:r>
          </a:p>
          <a:p>
            <a:r>
              <a:rPr lang="en-US" dirty="0" smtClean="0"/>
              <a:t>Decreases bone density which leads to easy fracture</a:t>
            </a:r>
          </a:p>
          <a:p>
            <a:r>
              <a:rPr lang="en-US" dirty="0" smtClean="0"/>
              <a:t>Calcium, collagen, and protein are important for strong bones</a:t>
            </a:r>
            <a:endParaRPr lang="en-US" dirty="0"/>
          </a:p>
        </p:txBody>
      </p:sp>
      <p:pic>
        <p:nvPicPr>
          <p:cNvPr id="2050" name="Picture 2" descr="Illustration shows normal bone density and weakened bone affected by osteoporosi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5867"/>
            <a:ext cx="43734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8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Beriberi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Inflammation of multiple nerves</a:t>
            </a:r>
          </a:p>
          <a:p>
            <a:r>
              <a:rPr lang="en-US" dirty="0"/>
              <a:t>S</a:t>
            </a:r>
            <a:r>
              <a:rPr lang="en-US" dirty="0" smtClean="0"/>
              <a:t>welling due to lack of Vitamin B1 in the diet</a:t>
            </a:r>
          </a:p>
          <a:p>
            <a:r>
              <a:rPr lang="en-US" dirty="0" smtClean="0"/>
              <a:t>Both dry and wet beriberi are possible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et </a:t>
            </a:r>
            <a:r>
              <a:rPr lang="en-US" dirty="0" smtClean="0"/>
              <a:t>can lead to heart failure</a:t>
            </a:r>
          </a:p>
          <a:p>
            <a:pPr lvl="1"/>
            <a:r>
              <a:rPr lang="en-US" dirty="0" smtClean="0"/>
              <a:t>Dry </a:t>
            </a:r>
            <a:r>
              <a:rPr lang="en-US" dirty="0" smtClean="0"/>
              <a:t>can </a:t>
            </a:r>
            <a:r>
              <a:rPr lang="en-US" dirty="0" smtClean="0"/>
              <a:t>lead to great </a:t>
            </a:r>
            <a:r>
              <a:rPr lang="en-US" dirty="0" smtClean="0"/>
              <a:t>weakness</a:t>
            </a:r>
          </a:p>
          <a:p>
            <a:r>
              <a:rPr lang="en-US" dirty="0" smtClean="0"/>
              <a:t>Death is a possibility</a:t>
            </a:r>
            <a:endParaRPr lang="en-US" dirty="0" smtClean="0"/>
          </a:p>
        </p:txBody>
      </p:sp>
      <p:pic>
        <p:nvPicPr>
          <p:cNvPr id="6146" name="Picture 2" descr="http://drugline.org/img/ail/340_34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052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04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Pellagra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The three D’s: dermatitis, dementia, and diarrhea</a:t>
            </a:r>
          </a:p>
          <a:p>
            <a:pPr lvl="1"/>
            <a:r>
              <a:rPr lang="en-US" dirty="0" smtClean="0"/>
              <a:t>Affects digestive system, skin, and nerves</a:t>
            </a:r>
          </a:p>
          <a:p>
            <a:r>
              <a:rPr lang="en-US" dirty="0" smtClean="0"/>
              <a:t>Circulatory problems and heart disease</a:t>
            </a:r>
          </a:p>
          <a:p>
            <a:r>
              <a:rPr lang="en-US" dirty="0" smtClean="0"/>
              <a:t>Lack of Vitamin B3</a:t>
            </a:r>
          </a:p>
          <a:p>
            <a:pPr lvl="1"/>
            <a:r>
              <a:rPr lang="en-US" dirty="0" smtClean="0"/>
              <a:t>Usually due to malnutrition or alcohol abuse</a:t>
            </a:r>
            <a:endParaRPr lang="en-US" dirty="0"/>
          </a:p>
        </p:txBody>
      </p:sp>
      <p:pic>
        <p:nvPicPr>
          <p:cNvPr id="5122" name="Picture 2" descr="http://www.whitetigernaturalmedicine.com/wp-content/uploads/2011/02/pellagr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886200" cy="289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97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Potassium 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/>
              <a:t>be </a:t>
            </a:r>
            <a:r>
              <a:rPr lang="en-US" dirty="0" smtClean="0"/>
              <a:t>obtained from tomatoes, bananas, and carrots</a:t>
            </a:r>
          </a:p>
          <a:p>
            <a:r>
              <a:rPr lang="en-US" dirty="0" smtClean="0"/>
              <a:t>Leads to heart irregularities</a:t>
            </a:r>
          </a:p>
          <a:p>
            <a:r>
              <a:rPr lang="en-US" dirty="0" smtClean="0"/>
              <a:t>Increased blood pressure</a:t>
            </a:r>
          </a:p>
          <a:p>
            <a:r>
              <a:rPr lang="en-US" dirty="0" smtClean="0"/>
              <a:t>Muscle twitches</a:t>
            </a:r>
          </a:p>
          <a:p>
            <a:endParaRPr lang="en-US" dirty="0"/>
          </a:p>
        </p:txBody>
      </p:sp>
      <p:pic>
        <p:nvPicPr>
          <p:cNvPr id="4098" name="Picture 2" descr="http://www.kidney-stone.us/potass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57675" cy="427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77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Lack of iron</a:t>
            </a:r>
          </a:p>
          <a:p>
            <a:pPr lvl="1"/>
            <a:r>
              <a:rPr lang="en-US" dirty="0" smtClean="0"/>
              <a:t>Can be obtained from red meats</a:t>
            </a:r>
          </a:p>
          <a:p>
            <a:r>
              <a:rPr lang="en-US" dirty="0" smtClean="0"/>
              <a:t>Leads to fatigue and weakness</a:t>
            </a:r>
          </a:p>
          <a:p>
            <a:r>
              <a:rPr lang="en-US" dirty="0" smtClean="0"/>
              <a:t>Low energy</a:t>
            </a:r>
          </a:p>
          <a:p>
            <a:r>
              <a:rPr lang="en-US" dirty="0" smtClean="0"/>
              <a:t>Clotting and bruising problems</a:t>
            </a:r>
            <a:endParaRPr lang="en-US" dirty="0"/>
          </a:p>
        </p:txBody>
      </p:sp>
      <p:pic>
        <p:nvPicPr>
          <p:cNvPr id="3074" name="Picture 2" descr="http://www.diseaseaday.com/wp-content/uploads/2009/06/anemiasympt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524000"/>
            <a:ext cx="3992563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9" descr="C:\Users\Shewbrooks.C543\AppData\Local\Microsoft\Windows\Temporary Internet Files\Content.IE5\MPA1HRU5\MP90043047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517550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72</TotalTime>
  <Words>385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Nutrient Deficiencies</vt:lpstr>
      <vt:lpstr>PowerPoint Presentation</vt:lpstr>
      <vt:lpstr>Scurvy</vt:lpstr>
      <vt:lpstr>Lack of Vitamin A</vt:lpstr>
      <vt:lpstr>Osteoporosis</vt:lpstr>
      <vt:lpstr>Beriberi</vt:lpstr>
      <vt:lpstr>Pellagra</vt:lpstr>
      <vt:lpstr>K Deficiency</vt:lpstr>
      <vt:lpstr>Anemia</vt:lpstr>
      <vt:lpstr>Lack of Carbs</vt:lpstr>
      <vt:lpstr>Folate Deficiency</vt:lpstr>
      <vt:lpstr>Immune Deficiency</vt:lpstr>
      <vt:lpstr>Moral of the story is…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Defeciencies</dc:title>
  <dc:creator>Caitlin Shewbrooks</dc:creator>
  <cp:lastModifiedBy>Caitlin Shewbrooks</cp:lastModifiedBy>
  <cp:revision>12</cp:revision>
  <dcterms:created xsi:type="dcterms:W3CDTF">2013-09-26T15:38:21Z</dcterms:created>
  <dcterms:modified xsi:type="dcterms:W3CDTF">2013-09-27T15:50:31Z</dcterms:modified>
</cp:coreProperties>
</file>